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5143500" cx="9144000"/>
  <p:notesSz cx="6858000" cy="9144000"/>
  <p:embeddedFontLst>
    <p:embeddedFont>
      <p:font typeface="Proxima Nova"/>
      <p:regular r:id="rId32"/>
      <p:bold r:id="rId33"/>
      <p:italic r:id="rId34"/>
      <p:boldItalic r:id="rId35"/>
    </p:embeddedFont>
    <p:embeddedFont>
      <p:font typeface="Roboto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font" Target="fonts/ProximaNova-bold.fntdata"/><Relationship Id="rId10" Type="http://schemas.openxmlformats.org/officeDocument/2006/relationships/slide" Target="slides/slide5.xml"/><Relationship Id="rId32" Type="http://schemas.openxmlformats.org/officeDocument/2006/relationships/font" Target="fonts/ProximaNova-regular.fntdata"/><Relationship Id="rId13" Type="http://schemas.openxmlformats.org/officeDocument/2006/relationships/slide" Target="slides/slide8.xml"/><Relationship Id="rId35" Type="http://schemas.openxmlformats.org/officeDocument/2006/relationships/font" Target="fonts/ProximaNova-boldItalic.fntdata"/><Relationship Id="rId12" Type="http://schemas.openxmlformats.org/officeDocument/2006/relationships/slide" Target="slides/slide7.xml"/><Relationship Id="rId34" Type="http://schemas.openxmlformats.org/officeDocument/2006/relationships/font" Target="fonts/ProximaNova-italic.fntdata"/><Relationship Id="rId15" Type="http://schemas.openxmlformats.org/officeDocument/2006/relationships/slide" Target="slides/slide10.xml"/><Relationship Id="rId37" Type="http://schemas.openxmlformats.org/officeDocument/2006/relationships/font" Target="fonts/Roboto-bold.fntdata"/><Relationship Id="rId14" Type="http://schemas.openxmlformats.org/officeDocument/2006/relationships/slide" Target="slides/slide9.xml"/><Relationship Id="rId36" Type="http://schemas.openxmlformats.org/officeDocument/2006/relationships/font" Target="fonts/Roboto-regular.fntdata"/><Relationship Id="rId17" Type="http://schemas.openxmlformats.org/officeDocument/2006/relationships/slide" Target="slides/slide12.xml"/><Relationship Id="rId39" Type="http://schemas.openxmlformats.org/officeDocument/2006/relationships/font" Target="fonts/Roboto-boldItalic.fntdata"/><Relationship Id="rId16" Type="http://schemas.openxmlformats.org/officeDocument/2006/relationships/slide" Target="slides/slide11.xml"/><Relationship Id="rId38" Type="http://schemas.openxmlformats.org/officeDocument/2006/relationships/font" Target="fonts/Robot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682a60ba64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682a60ba64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682a60ba6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682a60ba6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2b546d6da0d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2b546d6da0d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Falar dos modelos usados especificamente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682a60ba64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682a60ba64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682a60ba64_0_1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682a60ba64_0_1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682a60ba6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682a60ba6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1f00a2bddc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1f00a2bddc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1f00a2bddc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1f00a2bddc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f00a2bddcb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f00a2bddcb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1f00a2bddc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1f00a2bddc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b57de9ad3f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b57de9ad3f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1f00a2bddc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1f00a2bddc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2b546d6da0d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2b546d6da0d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f00a2bddcb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1f00a2bddcb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f00a2bddcb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f00a2bddcb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00a2bddc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00a2bddc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2b546d6da0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2b546d6da0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f0169febf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1f0169febf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b57de9ad3f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b57de9ad3f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Os mecanismos de segurança tradicionais, como um firewall, são eficazes na detecção de tipos específicos de ataques, mas não conseguem detectar ataques desconhecidos ou mais avançados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b57de9ad3f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b57de9ad3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Detecção de intrusão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Os sistemas de detecção de intrusão (IDS) são frequentemente implantados como uma segunda linha de defesa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 são um exemplo de sistema de monitoramento de segurança capaz de detectar ataques conhecidos,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/>
              <a:t>bem como desconhecidos e mais sofisticados ataques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b57de9ad3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b57de9ad3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</a:rPr>
              <a:t>Primeiro, um único modelo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</a:rPr>
              <a:t>geralmente se destaca na detecção ou classificação de ataques.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b57de9ad3f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b57de9ad3f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Uma solução para </a:t>
            </a:r>
            <a:r>
              <a:rPr lang="pt-BR"/>
              <a:t>os problemas anteriormente descritos é usar modelos</a:t>
            </a:r>
            <a:r>
              <a:rPr lang="pt-BR"/>
              <a:t> multistage.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b57de9ad3f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b57de9ad3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 nova abordagem altamente adaptável foi projetada especificamente para capacitar uma implantação de várias camadas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para minimizar os requisitos de latência e largura de banda e, ao mesmo tempo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preservando as restrições de privacidade. Além disso, tanto os ataques conhecidos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conhecidos e ataques de dia zero podem ser detectados.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b546d6da0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b546d6da0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cada camada tem a capacidade de monitorar um conjunto exclusivo de recursos usados para a detecção de ataques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682a60ba6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682a60ba6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7" name="Google Shape;47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04800" lvl="1" marL="9144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odelo Slide CIn-UFPE" type="blank">
  <p:cSld name="BLANK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5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9" name="Google Shape;39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" name="Google Shape;40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30200" lvl="0" marL="457200"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" name="Google Shape;4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DB1E2F"/>
              </a:buClr>
              <a:buSzPts val="2500"/>
              <a:buFont typeface="Proxima Nova"/>
              <a:buNone/>
              <a:defRPr b="1" sz="2500">
                <a:solidFill>
                  <a:srgbClr val="DB1E2F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017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Proxima Nova"/>
              <a:buChar char="●"/>
              <a:defRPr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●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●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Proxima Nova"/>
              <a:buChar char="○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200"/>
              <a:buFont typeface="Proxima Nova"/>
              <a:buChar char="■"/>
              <a:defRPr sz="12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pic>
        <p:nvPicPr>
          <p:cNvPr id="8" name="Google Shape;8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7382459" y="4703623"/>
            <a:ext cx="1449841" cy="29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9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911820" y="-1"/>
            <a:ext cx="1920482" cy="572701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3"/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Relationship Id="rId4" Type="http://schemas.openxmlformats.org/officeDocument/2006/relationships/image" Target="../media/image4.png"/><Relationship Id="rId9" Type="http://schemas.openxmlformats.org/officeDocument/2006/relationships/hyperlink" Target="https://ieeexplore.ieee.org/document/10077796" TargetMode="External"/><Relationship Id="rId5" Type="http://schemas.openxmlformats.org/officeDocument/2006/relationships/image" Target="../media/image2.png"/><Relationship Id="rId6" Type="http://schemas.openxmlformats.org/officeDocument/2006/relationships/hyperlink" Target="https://ieeexplore.ieee.org/document/10077796" TargetMode="External"/><Relationship Id="rId7" Type="http://schemas.openxmlformats.org/officeDocument/2006/relationships/hyperlink" Target="https://ieeexplore.ieee.org/document/10077796" TargetMode="External"/><Relationship Id="rId8" Type="http://schemas.openxmlformats.org/officeDocument/2006/relationships/hyperlink" Target="https://ieeexplore.ieee.org/document/10077796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Relationship Id="rId4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Relationship Id="rId4" Type="http://schemas.openxmlformats.org/officeDocument/2006/relationships/image" Target="../media/image1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5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Relationship Id="rId4" Type="http://schemas.openxmlformats.org/officeDocument/2006/relationships/hyperlink" Target="https://commons.wikimedia.org/wiki/File:Ips-vs-ids.pn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24.png"/><Relationship Id="rId5" Type="http://schemas.openxmlformats.org/officeDocument/2006/relationships/hyperlink" Target="https://ieeexplore.ieee.org/document/10077796" TargetMode="External"/><Relationship Id="rId6" Type="http://schemas.openxmlformats.org/officeDocument/2006/relationships/hyperlink" Target="https://ieeexplore.ieee.org/document/10077796" TargetMode="External"/><Relationship Id="rId7" Type="http://schemas.openxmlformats.org/officeDocument/2006/relationships/hyperlink" Target="https://ieeexplore.ieee.org/document/10077796" TargetMode="External"/><Relationship Id="rId8" Type="http://schemas.openxmlformats.org/officeDocument/2006/relationships/hyperlink" Target="https://ieeexplore.ieee.org/document/10077796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DB1E2F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/>
          <p:nvPr/>
        </p:nvSpPr>
        <p:spPr>
          <a:xfrm>
            <a:off x="-13425" y="0"/>
            <a:ext cx="9144000" cy="5143500"/>
          </a:xfrm>
          <a:prstGeom prst="rect">
            <a:avLst/>
          </a:prstGeom>
          <a:solidFill>
            <a:srgbClr val="DB1E2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6" name="Google Shape;56;p13"/>
          <p:cNvSpPr txBox="1"/>
          <p:nvPr>
            <p:ph type="ctrTitle"/>
          </p:nvPr>
        </p:nvSpPr>
        <p:spPr>
          <a:xfrm>
            <a:off x="298275" y="1673025"/>
            <a:ext cx="8520600" cy="13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000">
                <a:solidFill>
                  <a:srgbClr val="FFFFFF"/>
                </a:solidFill>
              </a:rPr>
              <a:t>A Novel Multi-Stage Approach for Hierarchical Intrusion Detection</a:t>
            </a:r>
            <a:endParaRPr sz="3000">
              <a:solidFill>
                <a:srgbClr val="FFFFFF"/>
              </a:solidFill>
            </a:endParaRPr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967950" y="995325"/>
            <a:ext cx="7132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2100">
                <a:solidFill>
                  <a:schemeClr val="lt1"/>
                </a:solidFill>
              </a:rPr>
              <a:t>DETECÇÃO DE INTRUSÃO</a:t>
            </a:r>
            <a:r>
              <a:rPr lang="pt-BR" sz="2100">
                <a:solidFill>
                  <a:schemeClr val="lt1"/>
                </a:solidFill>
              </a:rPr>
              <a:t> (IF848) </a:t>
            </a:r>
            <a:endParaRPr sz="2100">
              <a:solidFill>
                <a:schemeClr val="lt1"/>
              </a:solidFill>
            </a:endParaRPr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337726"/>
            <a:ext cx="1914568" cy="570876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>
            <p:ph idx="1" type="subTitle"/>
          </p:nvPr>
        </p:nvSpPr>
        <p:spPr>
          <a:xfrm>
            <a:off x="298275" y="3055425"/>
            <a:ext cx="8520600" cy="13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FFFFFF"/>
                </a:solidFill>
              </a:rPr>
              <a:t>Luiz Henrique (lhbas)</a:t>
            </a:r>
            <a:endParaRPr sz="2200">
              <a:solidFill>
                <a:srgbClr val="FFFFFF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FFFFFF"/>
                </a:solidFill>
              </a:rPr>
              <a:t>Rayhene Ranúzia (rrda)</a:t>
            </a:r>
            <a:endParaRPr sz="2200">
              <a:solidFill>
                <a:srgbClr val="FFFFFF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00">
                <a:solidFill>
                  <a:srgbClr val="FFFFFF"/>
                </a:solidFill>
              </a:rPr>
              <a:t>Rodrigo Abreu (raafm)</a:t>
            </a:r>
            <a:endParaRPr sz="2200">
              <a:solidFill>
                <a:srgbClr val="FFFFFF"/>
              </a:solidFill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rgbClr val="FFFFFF"/>
              </a:solidFill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3531150" y="4468513"/>
            <a:ext cx="2081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FEVEREIRO, </a:t>
            </a:r>
            <a:r>
              <a:rPr lang="pt-BR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2024</a:t>
            </a:r>
            <a:endParaRPr sz="1800">
              <a:solidFill>
                <a:srgbClr val="1967D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813600" y="376550"/>
            <a:ext cx="80187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0" marR="863600" rtl="0" algn="ctr">
              <a:lnSpc>
                <a:spcPct val="9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UNIVERSIDADE FEDERAL DE PERNAMBUCO DEPARTAMENTO E ELETRÔNICA E SISTEMAS</a:t>
            </a:r>
            <a:endParaRPr sz="1800">
              <a:solidFill>
                <a:schemeClr val="lt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/>
          <p:nvPr/>
        </p:nvSpPr>
        <p:spPr>
          <a:xfrm>
            <a:off x="2683250" y="1145288"/>
            <a:ext cx="1147200" cy="552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especialista classe </a:t>
            </a: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1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67" name="Google Shape;167;p22"/>
          <p:cNvCxnSpPr>
            <a:stCxn id="168" idx="6"/>
            <a:endCxn id="169" idx="1"/>
          </p:cNvCxnSpPr>
          <p:nvPr/>
        </p:nvCxnSpPr>
        <p:spPr>
          <a:xfrm>
            <a:off x="1672990" y="2480694"/>
            <a:ext cx="1010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0" name="Google Shape;170;p22"/>
          <p:cNvCxnSpPr>
            <a:stCxn id="168" idx="6"/>
            <a:endCxn id="166" idx="1"/>
          </p:cNvCxnSpPr>
          <p:nvPr/>
        </p:nvCxnSpPr>
        <p:spPr>
          <a:xfrm flipH="1" rot="10800000">
            <a:off x="1672990" y="1421694"/>
            <a:ext cx="1010400" cy="1059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1" name="Google Shape;171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Trabalhos relacionados</a:t>
            </a:r>
            <a:endParaRPr/>
          </a:p>
        </p:txBody>
      </p:sp>
      <p:sp>
        <p:nvSpPr>
          <p:cNvPr id="169" name="Google Shape;169;p22"/>
          <p:cNvSpPr/>
          <p:nvPr/>
        </p:nvSpPr>
        <p:spPr>
          <a:xfrm>
            <a:off x="2683250" y="2157600"/>
            <a:ext cx="1147200" cy="64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especialista</a:t>
            </a: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 </a:t>
            </a:r>
            <a:r>
              <a:rPr lang="pt-BR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classe </a:t>
            </a: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2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2683250" y="3263200"/>
            <a:ext cx="1147200" cy="64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especialista classe 5</a:t>
            </a:r>
            <a:endParaRPr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68" name="Google Shape;168;p22"/>
          <p:cNvSpPr/>
          <p:nvPr/>
        </p:nvSpPr>
        <p:spPr>
          <a:xfrm>
            <a:off x="1134190" y="2284644"/>
            <a:ext cx="538800" cy="3921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73" name="Google Shape;173;p22"/>
          <p:cNvCxnSpPr>
            <a:stCxn id="168" idx="6"/>
            <a:endCxn id="172" idx="1"/>
          </p:cNvCxnSpPr>
          <p:nvPr/>
        </p:nvCxnSpPr>
        <p:spPr>
          <a:xfrm>
            <a:off x="1672990" y="2480694"/>
            <a:ext cx="1010400" cy="1105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74" name="Google Shape;174;p22"/>
          <p:cNvSpPr txBox="1"/>
          <p:nvPr/>
        </p:nvSpPr>
        <p:spPr>
          <a:xfrm>
            <a:off x="5345825" y="1876250"/>
            <a:ext cx="2475000" cy="18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Vários modelos especializados em uma única classe tentam classificar. Quando o modelo N não consegue classificar, ele passa para o N+1.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75" name="Google Shape;175;p22"/>
          <p:cNvSpPr txBox="1"/>
          <p:nvPr/>
        </p:nvSpPr>
        <p:spPr>
          <a:xfrm>
            <a:off x="6027150" y="1017725"/>
            <a:ext cx="16398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referências [10]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6" name="Google Shape;1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50" y="4050236"/>
            <a:ext cx="8369049" cy="443988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2"/>
          <p:cNvSpPr txBox="1"/>
          <p:nvPr/>
        </p:nvSpPr>
        <p:spPr>
          <a:xfrm>
            <a:off x="2973050" y="2676750"/>
            <a:ext cx="857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9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…</a:t>
            </a:r>
            <a:endParaRPr b="1" sz="29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78" name="Google Shape;17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300" y="4494225"/>
            <a:ext cx="8043301" cy="19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Trabalhos relacionados</a:t>
            </a:r>
            <a:endParaRPr/>
          </a:p>
        </p:txBody>
      </p:sp>
      <p:sp>
        <p:nvSpPr>
          <p:cNvPr id="184" name="Google Shape;184;p23"/>
          <p:cNvSpPr txBox="1"/>
          <p:nvPr/>
        </p:nvSpPr>
        <p:spPr>
          <a:xfrm>
            <a:off x="5952500" y="1783925"/>
            <a:ext cx="21321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Abordagem 100% não supervisionada.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Só os dados maliciosos passam para o SOM.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85" name="Google Shape;185;p23"/>
          <p:cNvSpPr txBox="1"/>
          <p:nvPr/>
        </p:nvSpPr>
        <p:spPr>
          <a:xfrm>
            <a:off x="6027150" y="1017725"/>
            <a:ext cx="16398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referências [14]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86" name="Google Shape;18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350" y="3921736"/>
            <a:ext cx="8369049" cy="443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6625" y="4365725"/>
            <a:ext cx="7206750" cy="27985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3"/>
          <p:cNvSpPr/>
          <p:nvPr/>
        </p:nvSpPr>
        <p:spPr>
          <a:xfrm>
            <a:off x="1316949" y="1978275"/>
            <a:ext cx="1337700" cy="13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OC - SVM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89" name="Google Shape;189;p23"/>
          <p:cNvCxnSpPr>
            <a:stCxn id="190" idx="6"/>
            <a:endCxn id="188" idx="1"/>
          </p:cNvCxnSpPr>
          <p:nvPr/>
        </p:nvCxnSpPr>
        <p:spPr>
          <a:xfrm>
            <a:off x="789000" y="2659075"/>
            <a:ext cx="528000" cy="5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0" name="Google Shape;190;p23"/>
          <p:cNvSpPr/>
          <p:nvPr/>
        </p:nvSpPr>
        <p:spPr>
          <a:xfrm>
            <a:off x="235500" y="2343775"/>
            <a:ext cx="553500" cy="6306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endParaRPr sz="25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1" name="Google Shape;191;p23"/>
          <p:cNvSpPr/>
          <p:nvPr/>
        </p:nvSpPr>
        <p:spPr>
          <a:xfrm>
            <a:off x="3415802" y="1978275"/>
            <a:ext cx="1281900" cy="13716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SOM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92" name="Google Shape;192;p23"/>
          <p:cNvCxnSpPr>
            <a:stCxn id="193" idx="3"/>
            <a:endCxn id="191" idx="1"/>
          </p:cNvCxnSpPr>
          <p:nvPr/>
        </p:nvCxnSpPr>
        <p:spPr>
          <a:xfrm>
            <a:off x="2628002" y="2664075"/>
            <a:ext cx="78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4" name="Google Shape;194;p23"/>
          <p:cNvCxnSpPr>
            <a:stCxn id="195" idx="3"/>
          </p:cNvCxnSpPr>
          <p:nvPr/>
        </p:nvCxnSpPr>
        <p:spPr>
          <a:xfrm>
            <a:off x="4614966" y="2658899"/>
            <a:ext cx="330600" cy="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96" name="Google Shape;196;p23"/>
          <p:cNvSpPr txBox="1"/>
          <p:nvPr/>
        </p:nvSpPr>
        <p:spPr>
          <a:xfrm>
            <a:off x="1108750" y="1397825"/>
            <a:ext cx="17541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detecção binária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7" name="Google Shape;197;p23"/>
          <p:cNvSpPr txBox="1"/>
          <p:nvPr/>
        </p:nvSpPr>
        <p:spPr>
          <a:xfrm>
            <a:off x="3435488" y="1397825"/>
            <a:ext cx="1337700" cy="47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classificação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98" name="Google Shape;198;p23"/>
          <p:cNvSpPr/>
          <p:nvPr/>
        </p:nvSpPr>
        <p:spPr>
          <a:xfrm>
            <a:off x="2758475" y="1954900"/>
            <a:ext cx="553500" cy="630600"/>
          </a:xfrm>
          <a:prstGeom prst="flowChartConnector">
            <a:avLst/>
          </a:prstGeom>
          <a:solidFill>
            <a:srgbClr val="FF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endParaRPr sz="2500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Solução proposta</a:t>
            </a:r>
            <a:endParaRPr/>
          </a:p>
        </p:txBody>
      </p:sp>
      <p:pic>
        <p:nvPicPr>
          <p:cNvPr id="204" name="Google Shape;20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0075" y="1789925"/>
            <a:ext cx="4610159" cy="326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5000" y="1422125"/>
            <a:ext cx="6956174" cy="23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922461"/>
            <a:ext cx="8369049" cy="443988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4"/>
          <p:cNvSpPr txBox="1"/>
          <p:nvPr/>
        </p:nvSpPr>
        <p:spPr>
          <a:xfrm>
            <a:off x="6462350" y="2743200"/>
            <a:ext cx="2370000" cy="12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u="sng">
                <a:solidFill>
                  <a:schemeClr val="hlink"/>
                </a:solidFill>
                <a:highlight>
                  <a:srgbClr val="FFFFFF"/>
                </a:highlight>
                <a:hlinkClick r:id="rId6"/>
              </a:rPr>
              <a:t>M. Verkerken </a:t>
            </a:r>
            <a:r>
              <a:rPr i="1" lang="pt-BR" sz="1500" u="sng">
                <a:solidFill>
                  <a:schemeClr val="hlink"/>
                </a:solidFill>
                <a:highlight>
                  <a:srgbClr val="FFFFFF"/>
                </a:highlight>
                <a:hlinkClick r:id="rId7"/>
              </a:rPr>
              <a:t>et al</a:t>
            </a:r>
            <a:r>
              <a:rPr lang="pt-BR" sz="1500" u="sng">
                <a:solidFill>
                  <a:schemeClr val="hlink"/>
                </a:solidFill>
                <a:highlight>
                  <a:srgbClr val="FFFFFF"/>
                </a:highlight>
                <a:hlinkClick r:id="rId8"/>
              </a:rPr>
              <a:t>.,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u="sng">
                <a:solidFill>
                  <a:schemeClr val="hlink"/>
                </a:solidFill>
                <a:highlight>
                  <a:srgbClr val="FFFFFF"/>
                </a:highlight>
                <a:hlinkClick r:id="rId9"/>
              </a:rPr>
              <a:t> "A Novel Multi-Stage Approach for Hierarchical Intrusion Detection,"</a:t>
            </a:r>
            <a:endParaRPr sz="2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Solução proposta</a:t>
            </a:r>
            <a:endParaRPr/>
          </a:p>
        </p:txBody>
      </p:sp>
      <p:pic>
        <p:nvPicPr>
          <p:cNvPr id="213" name="Google Shape;213;p25"/>
          <p:cNvPicPr preferRelativeResize="0"/>
          <p:nvPr/>
        </p:nvPicPr>
        <p:blipFill rotWithShape="1">
          <a:blip r:embed="rId3">
            <a:alphaModFix/>
          </a:blip>
          <a:srcRect b="44102" l="0" r="0" t="0"/>
          <a:stretch/>
        </p:blipFill>
        <p:spPr>
          <a:xfrm>
            <a:off x="894450" y="1512975"/>
            <a:ext cx="7043875" cy="278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5150" y="3020150"/>
            <a:ext cx="995000" cy="678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13800" y="3555000"/>
            <a:ext cx="2253400" cy="74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63050" y="2987175"/>
            <a:ext cx="3481750" cy="744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7" name="Google Shape;21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10150" y="3200250"/>
            <a:ext cx="1252900" cy="433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67200" y="3555000"/>
            <a:ext cx="2883100" cy="88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xit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Solução proposta</a:t>
            </a:r>
            <a:endParaRPr/>
          </a:p>
        </p:txBody>
      </p:sp>
      <p:pic>
        <p:nvPicPr>
          <p:cNvPr id="224" name="Google Shape;224;p26"/>
          <p:cNvPicPr preferRelativeResize="0"/>
          <p:nvPr/>
        </p:nvPicPr>
        <p:blipFill rotWithShape="1">
          <a:blip r:embed="rId3">
            <a:alphaModFix/>
          </a:blip>
          <a:srcRect b="0" l="0" r="40751" t="44478"/>
          <a:stretch/>
        </p:blipFill>
        <p:spPr>
          <a:xfrm>
            <a:off x="1958039" y="1097150"/>
            <a:ext cx="5227924" cy="346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02875" y="3571875"/>
            <a:ext cx="2107850" cy="88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28550" y="2930525"/>
            <a:ext cx="1982250" cy="886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140475" y="2998050"/>
            <a:ext cx="1226825" cy="751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6550" y="3172775"/>
            <a:ext cx="1932675" cy="39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xit" presetID="10" presetSubtype="0">
                                  <p:stCondLst>
                                    <p:cond delay="0"/>
                                  </p:stCondLst>
                                  <p:childTnLst>
                                    <p:animEffect filter="fade" transition="out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xit" presetID="2" presetSubtype="2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>
                                          <p:stCondLst>
                                            <p:cond delay="100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Solução proposta</a:t>
            </a:r>
            <a:endParaRPr/>
          </a:p>
        </p:txBody>
      </p:sp>
      <p:pic>
        <p:nvPicPr>
          <p:cNvPr id="234" name="Google Shape;234;p27"/>
          <p:cNvPicPr preferRelativeResize="0"/>
          <p:nvPr/>
        </p:nvPicPr>
        <p:blipFill rotWithShape="1">
          <a:blip r:embed="rId3">
            <a:alphaModFix/>
          </a:blip>
          <a:srcRect b="0" l="59327" r="2460" t="31153"/>
          <a:stretch/>
        </p:blipFill>
        <p:spPr>
          <a:xfrm>
            <a:off x="3064938" y="1136850"/>
            <a:ext cx="3014124" cy="384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44175" y="1136850"/>
            <a:ext cx="1247775" cy="1162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83950" y="1087075"/>
            <a:ext cx="1247775" cy="1450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Experimentos - Dados</a:t>
            </a:r>
            <a:endParaRPr/>
          </a:p>
        </p:txBody>
      </p:sp>
      <p:pic>
        <p:nvPicPr>
          <p:cNvPr id="242" name="Google Shape;242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100" y="1017725"/>
            <a:ext cx="5044300" cy="38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Experimentos - Divisão dos dados</a:t>
            </a:r>
            <a:endParaRPr/>
          </a:p>
        </p:txBody>
      </p:sp>
      <p:pic>
        <p:nvPicPr>
          <p:cNvPr id="248" name="Google Shape;24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41175"/>
            <a:ext cx="8839202" cy="37850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Experimentos - Algoritmos</a:t>
            </a:r>
            <a:endParaRPr/>
          </a:p>
        </p:txBody>
      </p:sp>
      <p:sp>
        <p:nvSpPr>
          <p:cNvPr id="254" name="Google Shape;254;p30"/>
          <p:cNvSpPr txBox="1"/>
          <p:nvPr>
            <p:ph idx="1" type="body"/>
          </p:nvPr>
        </p:nvSpPr>
        <p:spPr>
          <a:xfrm>
            <a:off x="311700" y="1017725"/>
            <a:ext cx="8832300" cy="31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Modelos de aprendizado: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-"/>
            </a:pPr>
            <a:r>
              <a:rPr lang="pt-B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Primeiro estágio: One-Class SVM (OCSVM) e Auto Encoders (AE)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-"/>
            </a:pPr>
            <a:r>
              <a:rPr lang="pt-B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Segundo estágio: Random Forest (RF) e Neural Network (NN)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28600" lvl="0" marL="76200" marR="8128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04800" rtl="0" algn="just">
              <a:lnSpc>
                <a:spcPct val="12409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04800" rtl="0" algn="just">
              <a:lnSpc>
                <a:spcPct val="12409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Experimentos - Avaliação</a:t>
            </a:r>
            <a:endParaRPr/>
          </a:p>
        </p:txBody>
      </p:sp>
      <p:sp>
        <p:nvSpPr>
          <p:cNvPr id="260" name="Google Shape;260;p31"/>
          <p:cNvSpPr txBox="1"/>
          <p:nvPr>
            <p:ph idx="1" type="body"/>
          </p:nvPr>
        </p:nvSpPr>
        <p:spPr>
          <a:xfrm>
            <a:off x="311700" y="1017725"/>
            <a:ext cx="8832300" cy="31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228600" lvl="0" marL="76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28600" lvl="0" marL="76200" marR="8128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28600" lvl="0" marL="76200" marR="8128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Métodos de avaliação: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-"/>
            </a:pPr>
            <a:r>
              <a:rPr lang="pt-B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Curva ROC (AUROC)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-"/>
            </a:pPr>
            <a:r>
              <a:rPr lang="pt-B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F1 Score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04800" rtl="0" algn="just">
              <a:lnSpc>
                <a:spcPct val="12409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6551" y="1285875"/>
            <a:ext cx="3855744" cy="2571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285875"/>
            <a:ext cx="3850099" cy="2571749"/>
          </a:xfrm>
          <a:prstGeom prst="rect">
            <a:avLst/>
          </a:prstGeom>
          <a:noFill/>
          <a:ln>
            <a:noFill/>
          </a:ln>
        </p:spPr>
      </p:pic>
      <p:sp>
        <p:nvSpPr>
          <p:cNvPr id="69" name="Google Shape;69;p14"/>
          <p:cNvSpPr txBox="1"/>
          <p:nvPr/>
        </p:nvSpPr>
        <p:spPr>
          <a:xfrm>
            <a:off x="814750" y="4035675"/>
            <a:ext cx="2844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Crescimento da digitalização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70" name="Google Shape;70;p14"/>
          <p:cNvSpPr txBox="1"/>
          <p:nvPr/>
        </p:nvSpPr>
        <p:spPr>
          <a:xfrm>
            <a:off x="6051375" y="4035675"/>
            <a:ext cx="1706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Sistemas críticos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Experimentos - Hardware</a:t>
            </a:r>
            <a:endParaRPr/>
          </a:p>
        </p:txBody>
      </p:sp>
      <p:sp>
        <p:nvSpPr>
          <p:cNvPr id="266" name="Google Shape;266;p32"/>
          <p:cNvSpPr txBox="1"/>
          <p:nvPr>
            <p:ph idx="1" type="body"/>
          </p:nvPr>
        </p:nvSpPr>
        <p:spPr>
          <a:xfrm>
            <a:off x="311700" y="1017725"/>
            <a:ext cx="8832300" cy="318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228600" lvl="0" marL="76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28600" lvl="0" marL="76200" marR="8128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28600" lvl="0" marL="76200" marR="8128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Especificações da máquina usada para os experimentos</a:t>
            </a:r>
            <a:r>
              <a:rPr lang="pt-B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-"/>
            </a:pPr>
            <a:r>
              <a:rPr lang="pt-B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4 CPUs, Intel Xeon Silver 4108 CPU @ 1.80GHz </a:t>
            </a:r>
            <a:endParaRPr sz="21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6195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-"/>
            </a:pPr>
            <a:r>
              <a:rPr lang="pt-BR" sz="21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16 GB RAM</a:t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04800" rtl="0" algn="just">
              <a:lnSpc>
                <a:spcPct val="12409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- Estatísticas</a:t>
            </a:r>
            <a:endParaRPr/>
          </a:p>
        </p:txBody>
      </p:sp>
      <p:pic>
        <p:nvPicPr>
          <p:cNvPr id="272" name="Google Shape;272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70825"/>
            <a:ext cx="9144000" cy="2043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2846250"/>
            <a:ext cx="8839199" cy="16998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- Matrizes de confusão</a:t>
            </a:r>
            <a:endParaRPr/>
          </a:p>
        </p:txBody>
      </p:sp>
      <p:pic>
        <p:nvPicPr>
          <p:cNvPr id="279" name="Google Shape;279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198" cy="33054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- Matrizes de confusão</a:t>
            </a:r>
            <a:endParaRPr/>
          </a:p>
        </p:txBody>
      </p:sp>
      <p:pic>
        <p:nvPicPr>
          <p:cNvPr id="285" name="Google Shape;285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70125"/>
            <a:ext cx="8839202" cy="3254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Resultados - Histograma</a:t>
            </a:r>
            <a:endParaRPr/>
          </a:p>
        </p:txBody>
      </p:sp>
      <p:pic>
        <p:nvPicPr>
          <p:cNvPr id="291" name="Google Shape;291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675" y="900500"/>
            <a:ext cx="6890399" cy="405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297" name="Google Shape;297;p37"/>
          <p:cNvSpPr txBox="1"/>
          <p:nvPr>
            <p:ph idx="1" type="body"/>
          </p:nvPr>
        </p:nvSpPr>
        <p:spPr>
          <a:xfrm>
            <a:off x="311700" y="1137250"/>
            <a:ext cx="8832300" cy="297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Vantagens: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Alta adaptabilidade sem </a:t>
            </a: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retreinamento</a:t>
            </a: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Fortalecimento de implantação em n camadas</a:t>
            </a: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Detecção de ataques de dia zero</a:t>
            </a: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Preservação da privacidade em implantações hierárquicas.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Desempenho de classificação supera modelos de referência e abordagens existentes.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Robustez na detecção de ataques zero-day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Redução significativa nos requisitos computacionais e de largura de banda.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28600" lvl="0" marL="76200" marR="812800" rtl="0" algn="just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28600" lvl="0" marL="76200" marR="8128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228600" lvl="0" marL="76200" marR="812800" rtl="0" algn="ct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04800" rtl="0" algn="just">
              <a:lnSpc>
                <a:spcPct val="12409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04800" rtl="0" algn="just">
              <a:lnSpc>
                <a:spcPct val="12409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Conclusão</a:t>
            </a:r>
            <a:endParaRPr/>
          </a:p>
        </p:txBody>
      </p:sp>
      <p:sp>
        <p:nvSpPr>
          <p:cNvPr id="303" name="Google Shape;303;p38"/>
          <p:cNvSpPr txBox="1"/>
          <p:nvPr>
            <p:ph idx="1" type="body"/>
          </p:nvPr>
        </p:nvSpPr>
        <p:spPr>
          <a:xfrm>
            <a:off x="311700" y="947700"/>
            <a:ext cx="8832300" cy="379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Limitações: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Abordagem de Múltiplos Estágios utiliza apenas características de rede como entrada.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Trabalhos recentes indicam que modelos treinados em conjuntos de dados de IDS de rede geralmente carecem de força de generalização.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Necessidade de avaliar a resistência de um modelo de múltiplos estágios contra a degradação no desempenho de classificação.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Perspectivas Futuras: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Ampliar o estudo avaliando a abordagem em múltiplas fontes de entrada, técnicas de conjunto podem ser aplicadas nesse processo.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pt-BR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Acompanhamento experimental para confirmar resultados teóricos em um ambiente de IDS de vários estágios em uma arquitetura de várias camadas.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 rotWithShape="1">
          <a:blip r:embed="rId3">
            <a:alphaModFix/>
          </a:blip>
          <a:srcRect b="0" l="25910" r="-25909" t="0"/>
          <a:stretch/>
        </p:blipFill>
        <p:spPr>
          <a:xfrm>
            <a:off x="152400" y="1017725"/>
            <a:ext cx="6877049" cy="382270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77;p15"/>
          <p:cNvSpPr txBox="1"/>
          <p:nvPr/>
        </p:nvSpPr>
        <p:spPr>
          <a:xfrm>
            <a:off x="311700" y="4774225"/>
            <a:ext cx="67179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u="sng">
                <a:solidFill>
                  <a:schemeClr val="hlink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https://commons.wikimedia.org/wiki/File:Ips-vs-ids.png</a:t>
            </a: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 (modificado)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91650" y="1017725"/>
            <a:ext cx="3156150" cy="3854675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6"/>
          <p:cNvSpPr txBox="1"/>
          <p:nvPr/>
        </p:nvSpPr>
        <p:spPr>
          <a:xfrm>
            <a:off x="1107825" y="4774225"/>
            <a:ext cx="5117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https://commons.wikimedia.org/wiki/File:Ips-vs-ids.png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90" name="Google Shape;90;p17"/>
          <p:cNvSpPr txBox="1"/>
          <p:nvPr/>
        </p:nvSpPr>
        <p:spPr>
          <a:xfrm>
            <a:off x="948800" y="2746525"/>
            <a:ext cx="159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100" y="1552975"/>
            <a:ext cx="4591050" cy="2276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78950" y="1732725"/>
            <a:ext cx="3812650" cy="1916975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948800" y="4009300"/>
            <a:ext cx="6001500" cy="95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u="sng">
                <a:solidFill>
                  <a:schemeClr val="hlink"/>
                </a:solidFill>
                <a:highlight>
                  <a:srgbClr val="FFFFFF"/>
                </a:highlight>
                <a:hlinkClick r:id="rId5"/>
              </a:rPr>
              <a:t>M. Verkerken </a:t>
            </a:r>
            <a:r>
              <a:rPr i="1" lang="pt-BR" sz="1500" u="sng">
                <a:solidFill>
                  <a:schemeClr val="hlink"/>
                </a:solidFill>
                <a:highlight>
                  <a:srgbClr val="FFFFFF"/>
                </a:highlight>
                <a:hlinkClick r:id="rId6"/>
              </a:rPr>
              <a:t>et al</a:t>
            </a:r>
            <a:r>
              <a:rPr lang="pt-BR" sz="1500" u="sng">
                <a:solidFill>
                  <a:schemeClr val="hlink"/>
                </a:solidFill>
                <a:highlight>
                  <a:srgbClr val="FFFFFF"/>
                </a:highlight>
                <a:hlinkClick r:id="rId7"/>
              </a:rPr>
              <a:t>.,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 u="sng">
                <a:solidFill>
                  <a:schemeClr val="hlink"/>
                </a:solidFill>
                <a:highlight>
                  <a:srgbClr val="FFFFFF"/>
                </a:highlight>
                <a:hlinkClick r:id="rId8"/>
              </a:rPr>
              <a:t> "A Novel Multi-Stage Approach for Hierarchical Intrusion Detection,"</a:t>
            </a:r>
            <a:endParaRPr sz="21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99" name="Google Shape;99;p18"/>
          <p:cNvSpPr txBox="1"/>
          <p:nvPr/>
        </p:nvSpPr>
        <p:spPr>
          <a:xfrm>
            <a:off x="948800" y="2746525"/>
            <a:ext cx="159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29805" y="1103451"/>
            <a:ext cx="5484384" cy="385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Introdução</a:t>
            </a:r>
            <a:endParaRPr/>
          </a:p>
        </p:txBody>
      </p:sp>
      <p:sp>
        <p:nvSpPr>
          <p:cNvPr id="106" name="Google Shape;106;p19"/>
          <p:cNvSpPr txBox="1"/>
          <p:nvPr/>
        </p:nvSpPr>
        <p:spPr>
          <a:xfrm>
            <a:off x="948800" y="2746525"/>
            <a:ext cx="1598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815625" y="1681200"/>
            <a:ext cx="1864200" cy="199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627000" y="1321050"/>
            <a:ext cx="7890000" cy="271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pt-BR" sz="1700">
                <a:solidFill>
                  <a:schemeClr val="dk1"/>
                </a:solidFill>
              </a:rPr>
              <a:t> Abordagem altamente adaptável capaz de minimizar os requisitos de latência e largura de banda preservando as restrições de privacidade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pt-BR" sz="1700">
                <a:solidFill>
                  <a:schemeClr val="dk1"/>
                </a:solidFill>
              </a:rPr>
              <a:t>Permite detectar tanto os ataques conhecidos conhecidos quanto os zero-day</a:t>
            </a:r>
            <a:endParaRPr sz="17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●"/>
            </a:pPr>
            <a:r>
              <a:rPr lang="pt-BR" sz="1700">
                <a:solidFill>
                  <a:schemeClr val="dk1"/>
                </a:solidFill>
              </a:rPr>
              <a:t>Extensa validação nos conjuntos de dados modernos CIC-IDS-2017 e CSE-CIC-IDS-2018 e comparação com um modelo único de referência e a abordagem de múltiplos estágios existente.</a:t>
            </a:r>
            <a:endParaRPr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/>
          <p:nvPr/>
        </p:nvSpPr>
        <p:spPr>
          <a:xfrm>
            <a:off x="2971025" y="3044650"/>
            <a:ext cx="2581500" cy="809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4" name="Google Shape;114;p20"/>
          <p:cNvSpPr/>
          <p:nvPr/>
        </p:nvSpPr>
        <p:spPr>
          <a:xfrm>
            <a:off x="4939800" y="1194175"/>
            <a:ext cx="3738000" cy="1450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5" name="Google Shape;115;p20"/>
          <p:cNvSpPr/>
          <p:nvPr/>
        </p:nvSpPr>
        <p:spPr>
          <a:xfrm>
            <a:off x="65950" y="1397975"/>
            <a:ext cx="2910300" cy="1450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6" name="Google Shape;116;p20"/>
          <p:cNvSpPr/>
          <p:nvPr/>
        </p:nvSpPr>
        <p:spPr>
          <a:xfrm>
            <a:off x="1635375" y="1846375"/>
            <a:ext cx="909900" cy="64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tier1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17" name="Google Shape;117;p20"/>
          <p:cNvCxnSpPr>
            <a:stCxn id="118" idx="6"/>
            <a:endCxn id="119" idx="3"/>
          </p:cNvCxnSpPr>
          <p:nvPr/>
        </p:nvCxnSpPr>
        <p:spPr>
          <a:xfrm rot="10800000">
            <a:off x="5941900" y="2123275"/>
            <a:ext cx="2504400" cy="46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20"/>
          <p:cNvCxnSpPr>
            <a:stCxn id="121" idx="6"/>
            <a:endCxn id="116" idx="1"/>
          </p:cNvCxnSpPr>
          <p:nvPr/>
        </p:nvCxnSpPr>
        <p:spPr>
          <a:xfrm>
            <a:off x="734475" y="2169475"/>
            <a:ext cx="900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2" name="Google Shape;122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Trabalhos relacionados</a:t>
            </a:r>
            <a:endParaRPr/>
          </a:p>
        </p:txBody>
      </p:sp>
      <p:sp>
        <p:nvSpPr>
          <p:cNvPr id="119" name="Google Shape;119;p20"/>
          <p:cNvSpPr/>
          <p:nvPr/>
        </p:nvSpPr>
        <p:spPr>
          <a:xfrm>
            <a:off x="5032125" y="1800275"/>
            <a:ext cx="909900" cy="64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tier2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3" name="Google Shape;123;p20"/>
          <p:cNvSpPr/>
          <p:nvPr/>
        </p:nvSpPr>
        <p:spPr>
          <a:xfrm>
            <a:off x="4438650" y="3208150"/>
            <a:ext cx="909900" cy="6462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tier3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1" name="Google Shape;121;p20"/>
          <p:cNvSpPr/>
          <p:nvPr/>
        </p:nvSpPr>
        <p:spPr>
          <a:xfrm>
            <a:off x="101475" y="1912225"/>
            <a:ext cx="633000" cy="5145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X1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18" name="Google Shape;118;p20"/>
          <p:cNvSpPr/>
          <p:nvPr/>
        </p:nvSpPr>
        <p:spPr>
          <a:xfrm>
            <a:off x="7813300" y="1912225"/>
            <a:ext cx="633000" cy="5145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X2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4" name="Google Shape;124;p20"/>
          <p:cNvSpPr/>
          <p:nvPr/>
        </p:nvSpPr>
        <p:spPr>
          <a:xfrm>
            <a:off x="3207300" y="3274000"/>
            <a:ext cx="633000" cy="5145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Proxima Nova"/>
                <a:ea typeface="Proxima Nova"/>
                <a:cs typeface="Proxima Nova"/>
                <a:sym typeface="Proxima Nova"/>
              </a:rPr>
              <a:t>X3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5" name="Google Shape;125;p20"/>
          <p:cNvSpPr txBox="1"/>
          <p:nvPr/>
        </p:nvSpPr>
        <p:spPr>
          <a:xfrm>
            <a:off x="514350" y="1017725"/>
            <a:ext cx="22683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roteadores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26" name="Google Shape;126;p20"/>
          <p:cNvCxnSpPr>
            <a:stCxn id="124" idx="6"/>
            <a:endCxn id="123" idx="1"/>
          </p:cNvCxnSpPr>
          <p:nvPr/>
        </p:nvCxnSpPr>
        <p:spPr>
          <a:xfrm>
            <a:off x="3840300" y="3531250"/>
            <a:ext cx="5985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27" name="Google Shape;127;p20"/>
          <p:cNvSpPr txBox="1"/>
          <p:nvPr/>
        </p:nvSpPr>
        <p:spPr>
          <a:xfrm>
            <a:off x="5674650" y="814075"/>
            <a:ext cx="22683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switches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8" name="Google Shape;128;p20"/>
          <p:cNvSpPr txBox="1"/>
          <p:nvPr/>
        </p:nvSpPr>
        <p:spPr>
          <a:xfrm>
            <a:off x="3310350" y="2668175"/>
            <a:ext cx="22683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controladores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29" name="Google Shape;129;p20"/>
          <p:cNvSpPr txBox="1"/>
          <p:nvPr/>
        </p:nvSpPr>
        <p:spPr>
          <a:xfrm>
            <a:off x="839975" y="189075"/>
            <a:ext cx="58821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referências [5,6]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30" name="Google Shape;13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50" y="4050236"/>
            <a:ext cx="8369049" cy="443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4975" y="4494225"/>
            <a:ext cx="6865624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/>
          <p:nvPr/>
        </p:nvSpPr>
        <p:spPr>
          <a:xfrm>
            <a:off x="1398771" y="2058450"/>
            <a:ext cx="2661600" cy="1884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7" name="Google Shape;13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Trabalhos relacionados</a:t>
            </a:r>
            <a:endParaRPr/>
          </a:p>
        </p:txBody>
      </p:sp>
      <p:sp>
        <p:nvSpPr>
          <p:cNvPr id="138" name="Google Shape;138;p21"/>
          <p:cNvSpPr txBox="1"/>
          <p:nvPr/>
        </p:nvSpPr>
        <p:spPr>
          <a:xfrm>
            <a:off x="5177550" y="808325"/>
            <a:ext cx="58821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referências [8,9]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39" name="Google Shape;139;p21"/>
          <p:cNvSpPr/>
          <p:nvPr/>
        </p:nvSpPr>
        <p:spPr>
          <a:xfrm>
            <a:off x="1549314" y="2729575"/>
            <a:ext cx="566700" cy="54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0" name="Google Shape;140;p21"/>
          <p:cNvSpPr/>
          <p:nvPr/>
        </p:nvSpPr>
        <p:spPr>
          <a:xfrm>
            <a:off x="3507189" y="2729859"/>
            <a:ext cx="510600" cy="54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41" name="Google Shape;141;p21"/>
          <p:cNvSpPr txBox="1"/>
          <p:nvPr/>
        </p:nvSpPr>
        <p:spPr>
          <a:xfrm>
            <a:off x="913700" y="1295300"/>
            <a:ext cx="3455400" cy="7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redutor de features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em 2 estágios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42" name="Google Shape;142;p21"/>
          <p:cNvCxnSpPr>
            <a:stCxn id="143" idx="6"/>
            <a:endCxn id="139" idx="1"/>
          </p:cNvCxnSpPr>
          <p:nvPr/>
        </p:nvCxnSpPr>
        <p:spPr>
          <a:xfrm>
            <a:off x="1225850" y="2993775"/>
            <a:ext cx="3234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3" name="Google Shape;143;p21"/>
          <p:cNvSpPr/>
          <p:nvPr/>
        </p:nvSpPr>
        <p:spPr>
          <a:xfrm>
            <a:off x="169550" y="2339625"/>
            <a:ext cx="1056300" cy="13083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500"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endParaRPr sz="25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44" name="Google Shape;144;p21"/>
          <p:cNvCxnSpPr>
            <a:stCxn id="145" idx="6"/>
            <a:endCxn id="140" idx="1"/>
          </p:cNvCxnSpPr>
          <p:nvPr/>
        </p:nvCxnSpPr>
        <p:spPr>
          <a:xfrm>
            <a:off x="3236225" y="2993725"/>
            <a:ext cx="2709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6" name="Google Shape;146;p21"/>
          <p:cNvSpPr/>
          <p:nvPr/>
        </p:nvSpPr>
        <p:spPr>
          <a:xfrm>
            <a:off x="4241000" y="2707425"/>
            <a:ext cx="495000" cy="6420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47" name="Google Shape;147;p21"/>
          <p:cNvCxnSpPr>
            <a:stCxn id="140" idx="3"/>
            <a:endCxn id="146" idx="2"/>
          </p:cNvCxnSpPr>
          <p:nvPr/>
        </p:nvCxnSpPr>
        <p:spPr>
          <a:xfrm>
            <a:off x="4017789" y="3000909"/>
            <a:ext cx="223200" cy="2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5" name="Google Shape;145;p21"/>
          <p:cNvSpPr/>
          <p:nvPr/>
        </p:nvSpPr>
        <p:spPr>
          <a:xfrm>
            <a:off x="2346125" y="2560375"/>
            <a:ext cx="890100" cy="8667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48" name="Google Shape;148;p21"/>
          <p:cNvCxnSpPr>
            <a:stCxn id="139" idx="3"/>
            <a:endCxn id="145" idx="2"/>
          </p:cNvCxnSpPr>
          <p:nvPr/>
        </p:nvCxnSpPr>
        <p:spPr>
          <a:xfrm flipH="1" rot="10800000">
            <a:off x="2116014" y="2993725"/>
            <a:ext cx="2301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49" name="Google Shape;149;p21"/>
          <p:cNvSpPr/>
          <p:nvPr/>
        </p:nvSpPr>
        <p:spPr>
          <a:xfrm>
            <a:off x="4970052" y="2058450"/>
            <a:ext cx="2376300" cy="18849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0" name="Google Shape;150;p21"/>
          <p:cNvSpPr/>
          <p:nvPr/>
        </p:nvSpPr>
        <p:spPr>
          <a:xfrm>
            <a:off x="5119407" y="2729845"/>
            <a:ext cx="566700" cy="54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1" name="Google Shape;151;p21"/>
          <p:cNvSpPr/>
          <p:nvPr/>
        </p:nvSpPr>
        <p:spPr>
          <a:xfrm>
            <a:off x="6702725" y="2722737"/>
            <a:ext cx="510600" cy="5421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cxnSp>
        <p:nvCxnSpPr>
          <p:cNvPr id="152" name="Google Shape;152;p21"/>
          <p:cNvCxnSpPr>
            <a:stCxn id="153" idx="6"/>
            <a:endCxn id="150" idx="1"/>
          </p:cNvCxnSpPr>
          <p:nvPr/>
        </p:nvCxnSpPr>
        <p:spPr>
          <a:xfrm>
            <a:off x="4761807" y="2993995"/>
            <a:ext cx="357600" cy="6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4" name="Google Shape;154;p21"/>
          <p:cNvCxnSpPr>
            <a:stCxn id="155" idx="6"/>
            <a:endCxn id="151" idx="1"/>
          </p:cNvCxnSpPr>
          <p:nvPr/>
        </p:nvCxnSpPr>
        <p:spPr>
          <a:xfrm>
            <a:off x="6315725" y="2993787"/>
            <a:ext cx="38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6" name="Google Shape;156;p21"/>
          <p:cNvCxnSpPr>
            <a:stCxn id="151" idx="3"/>
          </p:cNvCxnSpPr>
          <p:nvPr/>
        </p:nvCxnSpPr>
        <p:spPr>
          <a:xfrm>
            <a:off x="7213325" y="2993787"/>
            <a:ext cx="531900" cy="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57" name="Google Shape;157;p21"/>
          <p:cNvCxnSpPr>
            <a:stCxn id="150" idx="3"/>
            <a:endCxn id="155" idx="2"/>
          </p:cNvCxnSpPr>
          <p:nvPr/>
        </p:nvCxnSpPr>
        <p:spPr>
          <a:xfrm flipH="1" rot="10800000">
            <a:off x="5686107" y="2993695"/>
            <a:ext cx="134700" cy="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58" name="Google Shape;158;p21"/>
          <p:cNvSpPr txBox="1"/>
          <p:nvPr/>
        </p:nvSpPr>
        <p:spPr>
          <a:xfrm>
            <a:off x="4430500" y="1499850"/>
            <a:ext cx="3455400" cy="380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rPr>
              <a:t>classificador em 2 estágios</a:t>
            </a:r>
            <a:endParaRPr sz="1600">
              <a:solidFill>
                <a:schemeClr val="dk2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159" name="Google Shape;159;p21"/>
          <p:cNvSpPr/>
          <p:nvPr/>
        </p:nvSpPr>
        <p:spPr>
          <a:xfrm>
            <a:off x="5834037" y="2637975"/>
            <a:ext cx="495000" cy="642000"/>
          </a:xfrm>
          <a:prstGeom prst="flowChartConnector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X</a:t>
            </a:r>
            <a:endParaRPr sz="1200">
              <a:latin typeface="Proxima Nova"/>
              <a:ea typeface="Proxima Nova"/>
              <a:cs typeface="Proxima Nova"/>
              <a:sym typeface="Proxima Nova"/>
            </a:endParaRPr>
          </a:p>
        </p:txBody>
      </p:sp>
      <p:pic>
        <p:nvPicPr>
          <p:cNvPr id="160" name="Google Shape;16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50" y="4050236"/>
            <a:ext cx="8369049" cy="4439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075" y="4548325"/>
            <a:ext cx="7673849" cy="152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